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77" r:id="rId4"/>
    <p:sldId id="301" r:id="rId5"/>
    <p:sldId id="278" r:id="rId6"/>
    <p:sldId id="282" r:id="rId7"/>
    <p:sldId id="280" r:id="rId8"/>
    <p:sldId id="281" r:id="rId9"/>
    <p:sldId id="283" r:id="rId10"/>
    <p:sldId id="265" r:id="rId11"/>
    <p:sldId id="34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0099CC"/>
    <a:srgbClr val="D60093"/>
    <a:srgbClr val="33CCCC"/>
    <a:srgbClr val="66CCFF"/>
    <a:srgbClr val="99CCFF"/>
    <a:srgbClr val="00CCFF"/>
    <a:srgbClr val="00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192" autoAdjust="0"/>
    <p:restoredTop sz="94660"/>
  </p:normalViewPr>
  <p:slideViewPr>
    <p:cSldViewPr snapToGrid="0">
      <p:cViewPr varScale="1">
        <p:scale>
          <a:sx n="84" d="100"/>
          <a:sy n="84" d="100"/>
        </p:scale>
        <p:origin x="1136"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10/11/2025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10/11/2025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10/11/2025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tiff"/></Relationships>
</file>

<file path=ppt/slides/_rels/slide1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emf"/><Relationship Id="rId5" Type="http://schemas.openxmlformats.org/officeDocument/2006/relationships/image" Target="../media/image14.tiff"/><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5.emf"/><Relationship Id="rId7"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19.emf"/><Relationship Id="rId5" Type="http://schemas.openxmlformats.org/officeDocument/2006/relationships/image" Target="../media/image18.tiff"/><Relationship Id="rId4" Type="http://schemas.openxmlformats.org/officeDocument/2006/relationships/image" Target="../media/image17.emf"/></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17978" y="180717"/>
            <a:ext cx="2270365" cy="923330"/>
          </a:xfrm>
          <a:prstGeom prst="rect">
            <a:avLst/>
          </a:prstGeom>
          <a:noFill/>
        </p:spPr>
        <p:txBody>
          <a:bodyPr wrap="none" rtlCol="0">
            <a:spAutoFit/>
          </a:bodyPr>
          <a:lstStyle/>
          <a:p>
            <a:r>
              <a:rPr lang="en-GB" sz="5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5400" b="1" u="sng" dirty="0">
              <a:solidFill>
                <a:srgbClr val="FF0000"/>
              </a:solidFill>
              <a:latin typeface="+mj-lt"/>
            </a:endParaRPr>
          </a:p>
        </p:txBody>
      </p:sp>
      <p:sp>
        <p:nvSpPr>
          <p:cNvPr id="3" name="TextBox 2"/>
          <p:cNvSpPr txBox="1"/>
          <p:nvPr/>
        </p:nvSpPr>
        <p:spPr>
          <a:xfrm>
            <a:off x="1885166" y="2710217"/>
            <a:ext cx="8735988" cy="224676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b="1" dirty="0">
                <a:latin typeface="+mj-lt"/>
              </a:rPr>
              <a:t>Discuss with a partner or as a class: </a:t>
            </a:r>
          </a:p>
          <a:p>
            <a:r>
              <a:rPr lang="en-GB" sz="2800" dirty="0">
                <a:latin typeface="+mj-lt"/>
              </a:rPr>
              <a:t>How do you maintain good hygiene at home and in school?</a:t>
            </a:r>
          </a:p>
          <a:p>
            <a:r>
              <a:rPr lang="en-GB" sz="2800" dirty="0">
                <a:latin typeface="+mj-lt"/>
              </a:rPr>
              <a:t>How often do you brush your teeth? </a:t>
            </a:r>
          </a:p>
          <a:p>
            <a:r>
              <a:rPr lang="en-GB" sz="2800" dirty="0">
                <a:latin typeface="+mj-lt"/>
              </a:rPr>
              <a:t>Have you washed your hands today? When and why?</a:t>
            </a:r>
          </a:p>
          <a:p>
            <a:r>
              <a:rPr lang="en-GB" sz="2800" dirty="0">
                <a:latin typeface="+mj-lt"/>
              </a:rPr>
              <a:t>Are there any ways you can improve your hygiene?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pic>
        <p:nvPicPr>
          <p:cNvPr id="6" name="Picture 5">
            <a:extLst>
              <a:ext uri="{FF2B5EF4-FFF2-40B4-BE49-F238E27FC236}">
                <a16:creationId xmlns:a16="http://schemas.microsoft.com/office/drawing/2014/main" id="{A2E0B99F-1A8D-A141-B157-0A3E23E2577A}"/>
              </a:ext>
            </a:extLst>
          </p:cNvPr>
          <p:cNvPicPr>
            <a:picLocks noChangeAspect="1"/>
          </p:cNvPicPr>
          <p:nvPr/>
        </p:nvPicPr>
        <p:blipFill>
          <a:blip r:embed="rId3"/>
          <a:stretch>
            <a:fillRect/>
          </a:stretch>
        </p:blipFill>
        <p:spPr>
          <a:xfrm>
            <a:off x="9828078" y="760912"/>
            <a:ext cx="1837591" cy="1146220"/>
          </a:xfrm>
          <a:prstGeom prst="rect">
            <a:avLst/>
          </a:prstGeom>
        </p:spPr>
      </p:pic>
      <p:pic>
        <p:nvPicPr>
          <p:cNvPr id="7" name="Picture 6">
            <a:extLst>
              <a:ext uri="{FF2B5EF4-FFF2-40B4-BE49-F238E27FC236}">
                <a16:creationId xmlns:a16="http://schemas.microsoft.com/office/drawing/2014/main" id="{0E6ED82A-41F3-3E4E-A7A9-50EBC4E3EE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6206" y="642382"/>
            <a:ext cx="1975174" cy="1393276"/>
          </a:xfrm>
          <a:prstGeom prst="rect">
            <a:avLst/>
          </a:prstGeom>
        </p:spPr>
      </p:pic>
    </p:spTree>
    <p:extLst>
      <p:ext uri="{BB962C8B-B14F-4D97-AF65-F5344CB8AC3E}">
        <p14:creationId xmlns:p14="http://schemas.microsoft.com/office/powerpoint/2010/main" val="25476257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3506904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4</a:t>
            </a:r>
          </a:p>
        </p:txBody>
      </p:sp>
      <p:pic>
        <p:nvPicPr>
          <p:cNvPr id="3" name="Picture 2">
            <a:extLst>
              <a:ext uri="{FF2B5EF4-FFF2-40B4-BE49-F238E27FC236}">
                <a16:creationId xmlns:a16="http://schemas.microsoft.com/office/drawing/2014/main" id="{63A012F6-016E-8A49-B48B-00C11EE9935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39301" y="439387"/>
            <a:ext cx="3884404" cy="5492338"/>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2318494C-6352-5E42-AB06-3E22F4817B90}"/>
              </a:ext>
            </a:extLst>
          </p:cNvPr>
          <p:cNvSpPr txBox="1"/>
          <p:nvPr/>
        </p:nvSpPr>
        <p:spPr>
          <a:xfrm>
            <a:off x="1097280" y="2443868"/>
            <a:ext cx="5598296" cy="2308324"/>
          </a:xfrm>
          <a:prstGeom prst="rect">
            <a:avLst/>
          </a:prstGeom>
          <a:noFill/>
        </p:spPr>
        <p:txBody>
          <a:bodyPr wrap="square" rtlCol="0">
            <a:spAutoFit/>
          </a:bodyPr>
          <a:lstStyle/>
          <a:p>
            <a:pPr lvl="0"/>
            <a:r>
              <a:rPr lang="en-GB" sz="2400" b="1" dirty="0">
                <a:solidFill>
                  <a:prstClr val="black"/>
                </a:solidFill>
              </a:rPr>
              <a:t>Learning Objective:</a:t>
            </a:r>
            <a:r>
              <a:rPr lang="en-GB" sz="2400" b="1" i="1" dirty="0">
                <a:solidFill>
                  <a:prstClr val="black"/>
                </a:solidFill>
              </a:rPr>
              <a:t> </a:t>
            </a:r>
            <a:r>
              <a:rPr lang="en-GB" sz="2400" i="1" dirty="0">
                <a:solidFill>
                  <a:prstClr val="black"/>
                </a:solidFill>
              </a:rPr>
              <a:t>To understand the importance of hygiene </a:t>
            </a:r>
          </a:p>
          <a:p>
            <a:pPr lvl="0"/>
            <a:endParaRPr lang="en-GB" sz="2400" dirty="0">
              <a:solidFill>
                <a:prstClr val="black"/>
              </a:solidFill>
            </a:endParaRPr>
          </a:p>
          <a:p>
            <a:pPr marL="342900" lvl="0" indent="-342900">
              <a:buFont typeface="Arial" panose="020B0604020202020204" pitchFamily="34" charset="0"/>
              <a:buChar char="•"/>
            </a:pPr>
            <a:r>
              <a:rPr lang="en-GB" sz="2400" dirty="0">
                <a:solidFill>
                  <a:prstClr val="black"/>
                </a:solidFill>
              </a:rPr>
              <a:t>I can explain what good hygiene is</a:t>
            </a:r>
          </a:p>
          <a:p>
            <a:pPr marL="342900" lvl="0" indent="-342900">
              <a:buFont typeface="Arial" panose="020B0604020202020204" pitchFamily="34" charset="0"/>
              <a:buChar char="•"/>
            </a:pPr>
            <a:r>
              <a:rPr lang="en-GB" sz="2400" dirty="0">
                <a:solidFill>
                  <a:prstClr val="black"/>
                </a:solidFill>
              </a:rPr>
              <a:t>I can explain some ways to be hygienic</a:t>
            </a:r>
          </a:p>
          <a:p>
            <a:pPr marL="342900" lvl="0" indent="-342900">
              <a:buFont typeface="Arial" panose="020B0604020202020204" pitchFamily="34" charset="0"/>
              <a:buChar char="•"/>
            </a:pPr>
            <a:r>
              <a:rPr lang="en-GB" sz="2400" dirty="0">
                <a:solidFill>
                  <a:prstClr val="black"/>
                </a:solidFill>
              </a:rPr>
              <a:t>I can practise being hygienic </a:t>
            </a:r>
          </a:p>
        </p:txBody>
      </p:sp>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1370" y="370007"/>
            <a:ext cx="11617291" cy="769441"/>
          </a:xfrm>
          <a:prstGeom prst="rect">
            <a:avLst/>
          </a:prstGeom>
        </p:spPr>
        <p:txBody>
          <a:bodyPr wrap="square">
            <a:spAutoFit/>
          </a:bodyPr>
          <a:lstStyle/>
          <a:p>
            <a:pPr algn="ctr"/>
            <a:r>
              <a:rPr lang="en-GB" sz="4400" dirty="0">
                <a:latin typeface="+mj-lt"/>
              </a:rPr>
              <a:t>What do you and a cat have in common? </a:t>
            </a:r>
          </a:p>
        </p:txBody>
      </p:sp>
      <p:sp>
        <p:nvSpPr>
          <p:cNvPr id="3" name="TextBox 2"/>
          <p:cNvSpPr txBox="1"/>
          <p:nvPr/>
        </p:nvSpPr>
        <p:spPr>
          <a:xfrm>
            <a:off x="1315934" y="5179114"/>
            <a:ext cx="10177131" cy="830997"/>
          </a:xfrm>
          <a:prstGeom prst="rect">
            <a:avLst/>
          </a:prstGeom>
          <a:noFill/>
        </p:spPr>
        <p:txBody>
          <a:bodyPr wrap="square" rtlCol="0">
            <a:spAutoFit/>
          </a:bodyPr>
          <a:lstStyle/>
          <a:p>
            <a:r>
              <a:rPr lang="en-GB" sz="2400" dirty="0"/>
              <a:t>You may have had more than one answer to this but the one we will focus on is that you may have different methods but you like to keep yourselves clean!</a:t>
            </a:r>
          </a:p>
        </p:txBody>
      </p:sp>
      <p:sp>
        <p:nvSpPr>
          <p:cNvPr id="8" name="Rounded Rectangle 7"/>
          <p:cNvSpPr/>
          <p:nvPr/>
        </p:nvSpPr>
        <p:spPr>
          <a:xfrm>
            <a:off x="891965" y="5056004"/>
            <a:ext cx="10506098" cy="954107"/>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C2C5C3-70DD-0940-B6A1-2BC64D0B67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56153" y="2275787"/>
            <a:ext cx="2741054" cy="1827369"/>
          </a:xfrm>
          <a:prstGeom prst="rect">
            <a:avLst/>
          </a:prstGeom>
        </p:spPr>
      </p:pic>
      <p:pic>
        <p:nvPicPr>
          <p:cNvPr id="4" name="Picture 3">
            <a:extLst>
              <a:ext uri="{FF2B5EF4-FFF2-40B4-BE49-F238E27FC236}">
                <a16:creationId xmlns:a16="http://schemas.microsoft.com/office/drawing/2014/main" id="{9BECE143-E65B-7248-B1DF-5CA2B7B522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71141" y="1981156"/>
            <a:ext cx="3468312" cy="2828350"/>
          </a:xfrm>
          <a:prstGeom prst="rect">
            <a:avLst/>
          </a:prstGeom>
        </p:spPr>
      </p:pic>
    </p:spTree>
    <p:extLst>
      <p:ext uri="{BB962C8B-B14F-4D97-AF65-F5344CB8AC3E}">
        <p14:creationId xmlns:p14="http://schemas.microsoft.com/office/powerpoint/2010/main" val="40610278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8"/>
                                        </p:tgtEl>
                                      </p:cBhvr>
                                    </p:animEffect>
                                    <p:anim calcmode="lin" valueType="num">
                                      <p:cBhvr>
                                        <p:cTn id="7" dur="1000"/>
                                        <p:tgtEl>
                                          <p:spTgt spid="8"/>
                                        </p:tgtEl>
                                        <p:attrNameLst>
                                          <p:attrName>ppt_x</p:attrName>
                                        </p:attrNameLst>
                                      </p:cBhvr>
                                      <p:tavLst>
                                        <p:tav tm="0">
                                          <p:val>
                                            <p:strVal val="ppt_x"/>
                                          </p:val>
                                        </p:tav>
                                        <p:tav tm="100000">
                                          <p:val>
                                            <p:strVal val="ppt_x"/>
                                          </p:val>
                                        </p:tav>
                                      </p:tavLst>
                                    </p:anim>
                                    <p:anim calcmode="lin" valueType="num">
                                      <p:cBhvr>
                                        <p:cTn id="8" dur="1000"/>
                                        <p:tgtEl>
                                          <p:spTgt spid="8"/>
                                        </p:tgtEl>
                                        <p:attrNameLst>
                                          <p:attrName>ppt_y</p:attrName>
                                        </p:attrNameLst>
                                      </p:cBhvr>
                                      <p:tavLst>
                                        <p:tav tm="0">
                                          <p:val>
                                            <p:strVal val="ppt_y"/>
                                          </p:val>
                                        </p:tav>
                                        <p:tav tm="100000">
                                          <p:val>
                                            <p:strVal val="ppt_y+.1"/>
                                          </p:val>
                                        </p:tav>
                                      </p:tavLst>
                                    </p:anim>
                                    <p:set>
                                      <p:cBhvr>
                                        <p:cTn id="9"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044541" y="505904"/>
            <a:ext cx="5796380" cy="534230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 name="TextBox 4"/>
          <p:cNvSpPr txBox="1"/>
          <p:nvPr/>
        </p:nvSpPr>
        <p:spPr>
          <a:xfrm>
            <a:off x="638424" y="1909479"/>
            <a:ext cx="4654054" cy="1938992"/>
          </a:xfrm>
          <a:prstGeom prst="rect">
            <a:avLst/>
          </a:prstGeom>
          <a:noFill/>
        </p:spPr>
        <p:txBody>
          <a:bodyPr wrap="square" rtlCol="0">
            <a:spAutoFit/>
          </a:bodyPr>
          <a:lstStyle/>
          <a:p>
            <a:r>
              <a:rPr lang="en-GB" sz="2400" b="1" dirty="0">
                <a:latin typeface="+mj-lt"/>
              </a:rPr>
              <a:t>Read our fun interactive story, </a:t>
            </a:r>
          </a:p>
          <a:p>
            <a:r>
              <a:rPr lang="en-GB" sz="2400" b="1" dirty="0">
                <a:latin typeface="+mj-lt"/>
              </a:rPr>
              <a:t>‘Let’s Go For a Run!’</a:t>
            </a:r>
          </a:p>
          <a:p>
            <a:endParaRPr lang="en-GB" sz="2400" b="1" dirty="0">
              <a:latin typeface="+mj-lt"/>
            </a:endParaRPr>
          </a:p>
          <a:p>
            <a:r>
              <a:rPr lang="en-GB" sz="2400" b="1" dirty="0">
                <a:latin typeface="+mj-lt"/>
              </a:rPr>
              <a:t>Make it even more enjoyable by acting out the story as you go. </a:t>
            </a:r>
          </a:p>
        </p:txBody>
      </p:sp>
    </p:spTree>
    <p:extLst>
      <p:ext uri="{BB962C8B-B14F-4D97-AF65-F5344CB8AC3E}">
        <p14:creationId xmlns:p14="http://schemas.microsoft.com/office/powerpoint/2010/main" val="6410092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4508" y="231819"/>
            <a:ext cx="10608501" cy="1200329"/>
          </a:xfrm>
          <a:prstGeom prst="rect">
            <a:avLst/>
          </a:prstGeom>
          <a:noFill/>
        </p:spPr>
        <p:txBody>
          <a:bodyPr wrap="square" rtlCol="0">
            <a:spAutoFit/>
          </a:bodyPr>
          <a:lstStyle/>
          <a:p>
            <a:pPr algn="ctr"/>
            <a:r>
              <a:rPr lang="en-GB" sz="3600" dirty="0"/>
              <a:t>Why did the children have a bath and wash their clothes after their run?</a:t>
            </a:r>
          </a:p>
        </p:txBody>
      </p:sp>
      <p:sp>
        <p:nvSpPr>
          <p:cNvPr id="6" name="TextBox 5"/>
          <p:cNvSpPr txBox="1"/>
          <p:nvPr/>
        </p:nvSpPr>
        <p:spPr>
          <a:xfrm>
            <a:off x="824510" y="5136131"/>
            <a:ext cx="10608501" cy="1015663"/>
          </a:xfrm>
          <a:prstGeom prst="rect">
            <a:avLst/>
          </a:prstGeom>
          <a:noFill/>
        </p:spPr>
        <p:txBody>
          <a:bodyPr wrap="square" rtlCol="0">
            <a:spAutoFit/>
          </a:bodyPr>
          <a:lstStyle/>
          <a:p>
            <a:r>
              <a:rPr lang="en-GB" sz="2000" dirty="0"/>
              <a:t>It is important to wash our clothes and ourselves, especially after being active.  If we don’t, bacteria builds up and we begin to smell!  Keeping your body clean is an important way to stay healthy and feel good about yourself and your appearance. </a:t>
            </a:r>
          </a:p>
        </p:txBody>
      </p:sp>
      <p:sp>
        <p:nvSpPr>
          <p:cNvPr id="8" name="Rounded Rectangle 7"/>
          <p:cNvSpPr/>
          <p:nvPr/>
        </p:nvSpPr>
        <p:spPr>
          <a:xfrm>
            <a:off x="830038" y="5170152"/>
            <a:ext cx="10750429" cy="954107"/>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D206ACEC-2C40-9B45-8BCA-1208BBA3F93A}"/>
              </a:ext>
            </a:extLst>
          </p:cNvPr>
          <p:cNvPicPr>
            <a:picLocks noChangeAspect="1"/>
          </p:cNvPicPr>
          <p:nvPr/>
        </p:nvPicPr>
        <p:blipFill>
          <a:blip r:embed="rId2"/>
          <a:stretch>
            <a:fillRect/>
          </a:stretch>
        </p:blipFill>
        <p:spPr>
          <a:xfrm>
            <a:off x="8564450" y="1926072"/>
            <a:ext cx="2415146" cy="2916753"/>
          </a:xfrm>
          <a:prstGeom prst="rect">
            <a:avLst/>
          </a:prstGeom>
        </p:spPr>
      </p:pic>
      <p:pic>
        <p:nvPicPr>
          <p:cNvPr id="9" name="Picture 8">
            <a:extLst>
              <a:ext uri="{FF2B5EF4-FFF2-40B4-BE49-F238E27FC236}">
                <a16:creationId xmlns:a16="http://schemas.microsoft.com/office/drawing/2014/main" id="{580CBE41-09C1-2746-AB31-F3E779A5FF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04479" y="2148651"/>
            <a:ext cx="2801548" cy="2596200"/>
          </a:xfrm>
          <a:prstGeom prst="rect">
            <a:avLst/>
          </a:prstGeom>
        </p:spPr>
      </p:pic>
      <p:pic>
        <p:nvPicPr>
          <p:cNvPr id="7" name="Picture 6">
            <a:extLst>
              <a:ext uri="{FF2B5EF4-FFF2-40B4-BE49-F238E27FC236}">
                <a16:creationId xmlns:a16="http://schemas.microsoft.com/office/drawing/2014/main" id="{529A4327-D920-7940-A12D-A205229BD3C3}"/>
              </a:ext>
            </a:extLst>
          </p:cNvPr>
          <p:cNvPicPr>
            <a:picLocks noChangeAspect="1"/>
          </p:cNvPicPr>
          <p:nvPr/>
        </p:nvPicPr>
        <p:blipFill>
          <a:blip r:embed="rId4"/>
          <a:stretch>
            <a:fillRect/>
          </a:stretch>
        </p:blipFill>
        <p:spPr>
          <a:xfrm>
            <a:off x="1423205" y="1990024"/>
            <a:ext cx="2006306" cy="2788848"/>
          </a:xfrm>
          <a:prstGeom prst="rect">
            <a:avLst/>
          </a:prstGeom>
        </p:spPr>
      </p:pic>
    </p:spTree>
    <p:extLst>
      <p:ext uri="{BB962C8B-B14F-4D97-AF65-F5344CB8AC3E}">
        <p14:creationId xmlns:p14="http://schemas.microsoft.com/office/powerpoint/2010/main" val="26866608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8"/>
                                        </p:tgtEl>
                                      </p:cBhvr>
                                    </p:animEffect>
                                    <p:anim calcmode="lin" valueType="num">
                                      <p:cBhvr>
                                        <p:cTn id="7" dur="1000"/>
                                        <p:tgtEl>
                                          <p:spTgt spid="8"/>
                                        </p:tgtEl>
                                        <p:attrNameLst>
                                          <p:attrName>ppt_x</p:attrName>
                                        </p:attrNameLst>
                                      </p:cBhvr>
                                      <p:tavLst>
                                        <p:tav tm="0">
                                          <p:val>
                                            <p:strVal val="ppt_x"/>
                                          </p:val>
                                        </p:tav>
                                        <p:tav tm="100000">
                                          <p:val>
                                            <p:strVal val="ppt_x"/>
                                          </p:val>
                                        </p:tav>
                                      </p:tavLst>
                                    </p:anim>
                                    <p:anim calcmode="lin" valueType="num">
                                      <p:cBhvr>
                                        <p:cTn id="8" dur="1000"/>
                                        <p:tgtEl>
                                          <p:spTgt spid="8"/>
                                        </p:tgtEl>
                                        <p:attrNameLst>
                                          <p:attrName>ppt_y</p:attrName>
                                        </p:attrNameLst>
                                      </p:cBhvr>
                                      <p:tavLst>
                                        <p:tav tm="0">
                                          <p:val>
                                            <p:strVal val="ppt_y"/>
                                          </p:val>
                                        </p:tav>
                                        <p:tav tm="100000">
                                          <p:val>
                                            <p:strVal val="ppt_y+.1"/>
                                          </p:val>
                                        </p:tav>
                                      </p:tavLst>
                                    </p:anim>
                                    <p:set>
                                      <p:cBhvr>
                                        <p:cTn id="9"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09371" y="422881"/>
            <a:ext cx="5673847" cy="4524315"/>
          </a:xfrm>
          <a:prstGeom prst="rect">
            <a:avLst/>
          </a:prstGeom>
          <a:noFill/>
        </p:spPr>
        <p:txBody>
          <a:bodyPr wrap="square" rtlCol="0">
            <a:spAutoFit/>
          </a:bodyPr>
          <a:lstStyle/>
          <a:p>
            <a:r>
              <a:rPr lang="en-GB" sz="2400" dirty="0">
                <a:latin typeface="+mj-lt"/>
              </a:rPr>
              <a:t>By staying clean, we are maintaining our health and preventing ourselves from catching disease. This is known as good hygiene. There are many ways to stay clean and healthy.</a:t>
            </a:r>
          </a:p>
          <a:p>
            <a:endParaRPr lang="en-GB" sz="2400" dirty="0">
              <a:latin typeface="+mj-lt"/>
            </a:endParaRPr>
          </a:p>
          <a:p>
            <a:endParaRPr lang="en-GB" sz="2400" dirty="0">
              <a:latin typeface="+mj-lt"/>
            </a:endParaRPr>
          </a:p>
          <a:p>
            <a:r>
              <a:rPr lang="en-GB" sz="2400" b="1" u="sng" dirty="0">
                <a:latin typeface="+mj-lt"/>
              </a:rPr>
              <a:t>Task:</a:t>
            </a:r>
          </a:p>
          <a:p>
            <a:r>
              <a:rPr lang="en-GB" sz="2400" dirty="0">
                <a:latin typeface="+mj-lt"/>
              </a:rPr>
              <a:t>With a partner, write down all the ways you keep yourself clean. Think when do you wash throughout the day. Then come back and share with the class. </a:t>
            </a:r>
          </a:p>
        </p:txBody>
      </p:sp>
      <p:pic>
        <p:nvPicPr>
          <p:cNvPr id="12" name="Picture 11">
            <a:extLst>
              <a:ext uri="{FF2B5EF4-FFF2-40B4-BE49-F238E27FC236}">
                <a16:creationId xmlns:a16="http://schemas.microsoft.com/office/drawing/2014/main" id="{5A2DC195-0E99-9D46-8217-88904D4FB95E}"/>
              </a:ext>
            </a:extLst>
          </p:cNvPr>
          <p:cNvPicPr>
            <a:picLocks noChangeAspect="1"/>
          </p:cNvPicPr>
          <p:nvPr/>
        </p:nvPicPr>
        <p:blipFill>
          <a:blip r:embed="rId2"/>
          <a:stretch>
            <a:fillRect/>
          </a:stretch>
        </p:blipFill>
        <p:spPr>
          <a:xfrm>
            <a:off x="7521921" y="628943"/>
            <a:ext cx="3708456" cy="3436633"/>
          </a:xfrm>
          <a:prstGeom prst="rect">
            <a:avLst/>
          </a:prstGeom>
        </p:spPr>
      </p:pic>
      <p:sp>
        <p:nvSpPr>
          <p:cNvPr id="13" name="TextBox 12">
            <a:extLst>
              <a:ext uri="{FF2B5EF4-FFF2-40B4-BE49-F238E27FC236}">
                <a16:creationId xmlns:a16="http://schemas.microsoft.com/office/drawing/2014/main" id="{02E213EF-36CE-DA4B-BF1C-65392B7B7270}"/>
              </a:ext>
            </a:extLst>
          </p:cNvPr>
          <p:cNvSpPr txBox="1"/>
          <p:nvPr/>
        </p:nvSpPr>
        <p:spPr>
          <a:xfrm>
            <a:off x="209370" y="5417737"/>
            <a:ext cx="8870235" cy="830997"/>
          </a:xfrm>
          <a:prstGeom prst="rect">
            <a:avLst/>
          </a:prstGeom>
          <a:noFill/>
        </p:spPr>
        <p:txBody>
          <a:bodyPr wrap="square" rtlCol="0">
            <a:spAutoFit/>
          </a:bodyPr>
          <a:lstStyle/>
          <a:p>
            <a:r>
              <a:rPr lang="en-GB" sz="2400" dirty="0">
                <a:latin typeface="+mj-lt"/>
              </a:rPr>
              <a:t>Check out the other ways we can keep good hygiene on the next page. See if they match your answers. </a:t>
            </a:r>
          </a:p>
        </p:txBody>
      </p:sp>
    </p:spTree>
    <p:extLst>
      <p:ext uri="{BB962C8B-B14F-4D97-AF65-F5344CB8AC3E}">
        <p14:creationId xmlns:p14="http://schemas.microsoft.com/office/powerpoint/2010/main" val="3340725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01272" y="3840009"/>
            <a:ext cx="3244952" cy="2031325"/>
          </a:xfrm>
          <a:prstGeom prst="rect">
            <a:avLst/>
          </a:prstGeom>
          <a:noFill/>
          <a:ln w="38100">
            <a:solidFill>
              <a:srgbClr val="FFC000"/>
            </a:solidFill>
          </a:ln>
        </p:spPr>
        <p:txBody>
          <a:bodyPr wrap="square" rtlCol="0">
            <a:spAutoFit/>
          </a:bodyPr>
          <a:lstStyle/>
          <a:p>
            <a:r>
              <a:rPr lang="en-GB" dirty="0"/>
              <a:t>Clothes can get dirty, stained and smelly so it is important we change and wash them often.</a:t>
            </a:r>
          </a:p>
          <a:p>
            <a:endParaRPr lang="en-GB" dirty="0"/>
          </a:p>
          <a:p>
            <a:endParaRPr lang="en-GB" dirty="0"/>
          </a:p>
          <a:p>
            <a:endParaRPr lang="en-GB" dirty="0"/>
          </a:p>
          <a:p>
            <a:r>
              <a:rPr lang="en-GB" dirty="0"/>
              <a:t> </a:t>
            </a:r>
          </a:p>
        </p:txBody>
      </p:sp>
      <p:sp>
        <p:nvSpPr>
          <p:cNvPr id="10" name="TextBox 9"/>
          <p:cNvSpPr txBox="1"/>
          <p:nvPr/>
        </p:nvSpPr>
        <p:spPr>
          <a:xfrm>
            <a:off x="7643156" y="283682"/>
            <a:ext cx="4153891" cy="2308324"/>
          </a:xfrm>
          <a:prstGeom prst="rect">
            <a:avLst/>
          </a:prstGeom>
          <a:noFill/>
          <a:ln w="38100">
            <a:solidFill>
              <a:srgbClr val="FFC000"/>
            </a:solidFill>
          </a:ln>
        </p:spPr>
        <p:txBody>
          <a:bodyPr wrap="square" rtlCol="0">
            <a:spAutoFit/>
          </a:bodyPr>
          <a:lstStyle/>
          <a:p>
            <a:r>
              <a:rPr lang="en-GB" dirty="0"/>
              <a:t>We are constantly on our feet and they are working hard. It is important we look after them and wash them daily. Dry them carefully, especially between the toes. </a:t>
            </a:r>
          </a:p>
          <a:p>
            <a:endParaRPr lang="en-GB" dirty="0"/>
          </a:p>
          <a:p>
            <a:endParaRPr lang="en-GB" dirty="0"/>
          </a:p>
          <a:p>
            <a:endParaRPr lang="en-GB" dirty="0"/>
          </a:p>
          <a:p>
            <a:endParaRPr lang="en-GB" dirty="0"/>
          </a:p>
        </p:txBody>
      </p:sp>
      <p:pic>
        <p:nvPicPr>
          <p:cNvPr id="17" name="Picture 16">
            <a:extLst>
              <a:ext uri="{FF2B5EF4-FFF2-40B4-BE49-F238E27FC236}">
                <a16:creationId xmlns:a16="http://schemas.microsoft.com/office/drawing/2014/main" id="{C1631F5E-9156-3C48-ACE5-3B214D33E62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30485" y="4654539"/>
            <a:ext cx="858923" cy="1214041"/>
          </a:xfrm>
          <a:prstGeom prst="rect">
            <a:avLst/>
          </a:prstGeom>
        </p:spPr>
      </p:pic>
      <p:sp>
        <p:nvSpPr>
          <p:cNvPr id="9" name="Rounded Rectangle 8"/>
          <p:cNvSpPr/>
          <p:nvPr/>
        </p:nvSpPr>
        <p:spPr>
          <a:xfrm>
            <a:off x="189401" y="3575739"/>
            <a:ext cx="3493957" cy="255986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dirty="0"/>
          </a:p>
        </p:txBody>
      </p:sp>
      <p:grpSp>
        <p:nvGrpSpPr>
          <p:cNvPr id="23" name="Group 22">
            <a:extLst>
              <a:ext uri="{FF2B5EF4-FFF2-40B4-BE49-F238E27FC236}">
                <a16:creationId xmlns:a16="http://schemas.microsoft.com/office/drawing/2014/main" id="{D36D47F4-C781-F941-AC05-0150E12F81F2}"/>
              </a:ext>
            </a:extLst>
          </p:cNvPr>
          <p:cNvGrpSpPr/>
          <p:nvPr/>
        </p:nvGrpSpPr>
        <p:grpSpPr>
          <a:xfrm>
            <a:off x="3894774" y="371877"/>
            <a:ext cx="2930248" cy="2585323"/>
            <a:chOff x="3760396" y="3073060"/>
            <a:chExt cx="2930248" cy="2585323"/>
          </a:xfrm>
        </p:grpSpPr>
        <p:sp>
          <p:nvSpPr>
            <p:cNvPr id="6" name="TextBox 5"/>
            <p:cNvSpPr txBox="1"/>
            <p:nvPr/>
          </p:nvSpPr>
          <p:spPr>
            <a:xfrm>
              <a:off x="3760396" y="3073060"/>
              <a:ext cx="2930248" cy="2585323"/>
            </a:xfrm>
            <a:prstGeom prst="rect">
              <a:avLst/>
            </a:prstGeom>
            <a:noFill/>
            <a:ln w="38100">
              <a:solidFill>
                <a:srgbClr val="FFC000"/>
              </a:solidFill>
            </a:ln>
          </p:spPr>
          <p:txBody>
            <a:bodyPr wrap="square" rtlCol="0">
              <a:spAutoFit/>
            </a:bodyPr>
            <a:lstStyle/>
            <a:p>
              <a:r>
                <a:rPr lang="en-GB" dirty="0"/>
                <a:t>Our hair can become oily and smelly. It is important to wash our hair regularly, especially after exercise. </a:t>
              </a:r>
            </a:p>
            <a:p>
              <a:endParaRPr lang="en-GB" dirty="0"/>
            </a:p>
            <a:p>
              <a:endParaRPr lang="en-GB" dirty="0"/>
            </a:p>
            <a:p>
              <a:endParaRPr lang="en-GB" dirty="0"/>
            </a:p>
            <a:p>
              <a:endParaRPr lang="en-GB" dirty="0"/>
            </a:p>
            <a:p>
              <a:endParaRPr lang="en-GB" dirty="0"/>
            </a:p>
          </p:txBody>
        </p:sp>
        <p:pic>
          <p:nvPicPr>
            <p:cNvPr id="24" name="Picture 23">
              <a:extLst>
                <a:ext uri="{FF2B5EF4-FFF2-40B4-BE49-F238E27FC236}">
                  <a16:creationId xmlns:a16="http://schemas.microsoft.com/office/drawing/2014/main" id="{D186B625-3885-B44D-AD0D-2EC88AC380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82357" y="4189006"/>
              <a:ext cx="1486326" cy="1377381"/>
            </a:xfrm>
            <a:prstGeom prst="rect">
              <a:avLst/>
            </a:prstGeom>
          </p:spPr>
        </p:pic>
      </p:grpSp>
      <p:pic>
        <p:nvPicPr>
          <p:cNvPr id="22" name="Picture 21">
            <a:extLst>
              <a:ext uri="{FF2B5EF4-FFF2-40B4-BE49-F238E27FC236}">
                <a16:creationId xmlns:a16="http://schemas.microsoft.com/office/drawing/2014/main" id="{487163D4-1C40-C94A-8FA1-265BA41A848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79425" y="1487823"/>
            <a:ext cx="881351" cy="1064401"/>
          </a:xfrm>
          <a:prstGeom prst="rect">
            <a:avLst/>
          </a:prstGeom>
        </p:spPr>
      </p:pic>
      <p:grpSp>
        <p:nvGrpSpPr>
          <p:cNvPr id="25" name="Group 24">
            <a:extLst>
              <a:ext uri="{FF2B5EF4-FFF2-40B4-BE49-F238E27FC236}">
                <a16:creationId xmlns:a16="http://schemas.microsoft.com/office/drawing/2014/main" id="{31C14A09-0C1E-334C-B8A4-41FC32C56B3F}"/>
              </a:ext>
            </a:extLst>
          </p:cNvPr>
          <p:cNvGrpSpPr/>
          <p:nvPr/>
        </p:nvGrpSpPr>
        <p:grpSpPr>
          <a:xfrm>
            <a:off x="8554078" y="3359485"/>
            <a:ext cx="3341094" cy="2585323"/>
            <a:chOff x="6819683" y="3100174"/>
            <a:chExt cx="3341094" cy="2585323"/>
          </a:xfrm>
        </p:grpSpPr>
        <p:sp>
          <p:nvSpPr>
            <p:cNvPr id="27" name="TextBox 26">
              <a:extLst>
                <a:ext uri="{FF2B5EF4-FFF2-40B4-BE49-F238E27FC236}">
                  <a16:creationId xmlns:a16="http://schemas.microsoft.com/office/drawing/2014/main" id="{3C747372-F28B-AD4C-B893-0861F8196130}"/>
                </a:ext>
              </a:extLst>
            </p:cNvPr>
            <p:cNvSpPr txBox="1"/>
            <p:nvPr/>
          </p:nvSpPr>
          <p:spPr>
            <a:xfrm>
              <a:off x="6819683" y="3100174"/>
              <a:ext cx="3341094" cy="2585323"/>
            </a:xfrm>
            <a:prstGeom prst="rect">
              <a:avLst/>
            </a:prstGeom>
            <a:noFill/>
            <a:ln w="38100">
              <a:solidFill>
                <a:srgbClr val="FFC000"/>
              </a:solidFill>
            </a:ln>
          </p:spPr>
          <p:txBody>
            <a:bodyPr wrap="square" rtlCol="0">
              <a:spAutoFit/>
            </a:bodyPr>
            <a:lstStyle/>
            <a:p>
              <a:r>
                <a:rPr lang="en-GB" dirty="0"/>
                <a:t>It is vital we wash our hands. It is one of the most important ways to prevent ourselves becoming sick and spreading germs to others. </a:t>
              </a:r>
            </a:p>
            <a:p>
              <a:endParaRPr lang="en-GB" dirty="0"/>
            </a:p>
            <a:p>
              <a:endParaRPr lang="en-GB" dirty="0"/>
            </a:p>
            <a:p>
              <a:endParaRPr lang="en-GB" dirty="0"/>
            </a:p>
            <a:p>
              <a:endParaRPr lang="en-GB" dirty="0"/>
            </a:p>
          </p:txBody>
        </p:sp>
        <p:pic>
          <p:nvPicPr>
            <p:cNvPr id="28" name="Picture 27">
              <a:extLst>
                <a:ext uri="{FF2B5EF4-FFF2-40B4-BE49-F238E27FC236}">
                  <a16:creationId xmlns:a16="http://schemas.microsoft.com/office/drawing/2014/main" id="{8AC19547-98AA-8240-8BF9-9A022716F10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29748" y="4392835"/>
              <a:ext cx="1495103" cy="1054637"/>
            </a:xfrm>
            <a:prstGeom prst="rect">
              <a:avLst/>
            </a:prstGeom>
          </p:spPr>
        </p:pic>
      </p:grpSp>
      <p:grpSp>
        <p:nvGrpSpPr>
          <p:cNvPr id="26" name="Group 25">
            <a:extLst>
              <a:ext uri="{FF2B5EF4-FFF2-40B4-BE49-F238E27FC236}">
                <a16:creationId xmlns:a16="http://schemas.microsoft.com/office/drawing/2014/main" id="{E8B4FCBD-F21F-094F-AC2F-081869067504}"/>
              </a:ext>
            </a:extLst>
          </p:cNvPr>
          <p:cNvGrpSpPr/>
          <p:nvPr/>
        </p:nvGrpSpPr>
        <p:grpSpPr>
          <a:xfrm>
            <a:off x="4153755" y="3714238"/>
            <a:ext cx="3707286" cy="2308324"/>
            <a:chOff x="4153755" y="3575739"/>
            <a:chExt cx="3707286" cy="2308324"/>
          </a:xfrm>
        </p:grpSpPr>
        <p:sp>
          <p:nvSpPr>
            <p:cNvPr id="30" name="TextBox 29">
              <a:extLst>
                <a:ext uri="{FF2B5EF4-FFF2-40B4-BE49-F238E27FC236}">
                  <a16:creationId xmlns:a16="http://schemas.microsoft.com/office/drawing/2014/main" id="{2559D819-8131-554D-B596-5CE3E605E38F}"/>
                </a:ext>
              </a:extLst>
            </p:cNvPr>
            <p:cNvSpPr txBox="1"/>
            <p:nvPr/>
          </p:nvSpPr>
          <p:spPr>
            <a:xfrm>
              <a:off x="4153755" y="3575739"/>
              <a:ext cx="3707286" cy="2308324"/>
            </a:xfrm>
            <a:prstGeom prst="rect">
              <a:avLst/>
            </a:prstGeom>
            <a:noFill/>
            <a:ln w="38100">
              <a:solidFill>
                <a:srgbClr val="FFC000"/>
              </a:solidFill>
            </a:ln>
          </p:spPr>
          <p:txBody>
            <a:bodyPr wrap="square" rtlCol="0">
              <a:spAutoFit/>
            </a:bodyPr>
            <a:lstStyle/>
            <a:p>
              <a:r>
                <a:rPr lang="en-GB" dirty="0"/>
                <a:t>It is essential we brush our teeth at least twice a day. Brushing our teeth gets rid of harmful bacteria that grows on our teeth, that can cause cavities, gum disease and eventual tooth loss.  </a:t>
              </a:r>
            </a:p>
            <a:p>
              <a:endParaRPr lang="en-GB" dirty="0"/>
            </a:p>
            <a:p>
              <a:endParaRPr lang="en-GB" dirty="0"/>
            </a:p>
          </p:txBody>
        </p:sp>
        <p:pic>
          <p:nvPicPr>
            <p:cNvPr id="31" name="Picture 30">
              <a:extLst>
                <a:ext uri="{FF2B5EF4-FFF2-40B4-BE49-F238E27FC236}">
                  <a16:creationId xmlns:a16="http://schemas.microsoft.com/office/drawing/2014/main" id="{FBDBA72B-4D68-8C4D-A7F2-95B164B7B9F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701"/>
            <a:stretch/>
          </p:blipFill>
          <p:spPr>
            <a:xfrm>
              <a:off x="5758213" y="5017329"/>
              <a:ext cx="964559" cy="788980"/>
            </a:xfrm>
            <a:prstGeom prst="rect">
              <a:avLst/>
            </a:prstGeom>
          </p:spPr>
        </p:pic>
      </p:grpSp>
      <p:sp>
        <p:nvSpPr>
          <p:cNvPr id="33" name="TextBox 32">
            <a:extLst>
              <a:ext uri="{FF2B5EF4-FFF2-40B4-BE49-F238E27FC236}">
                <a16:creationId xmlns:a16="http://schemas.microsoft.com/office/drawing/2014/main" id="{E94F78F2-E496-D545-81D0-FEF509991684}"/>
              </a:ext>
            </a:extLst>
          </p:cNvPr>
          <p:cNvSpPr txBox="1"/>
          <p:nvPr/>
        </p:nvSpPr>
        <p:spPr>
          <a:xfrm>
            <a:off x="189401" y="371877"/>
            <a:ext cx="2789443" cy="830997"/>
          </a:xfrm>
          <a:prstGeom prst="rect">
            <a:avLst/>
          </a:prstGeom>
          <a:noFill/>
        </p:spPr>
        <p:txBody>
          <a:bodyPr wrap="square" rtlCol="0">
            <a:spAutoFit/>
          </a:bodyPr>
          <a:lstStyle/>
          <a:p>
            <a:r>
              <a:rPr lang="en-GB" sz="2400" b="1" dirty="0">
                <a:latin typeface="+mj-lt"/>
              </a:rPr>
              <a:t>Additional ways to keep good hygiene: </a:t>
            </a:r>
          </a:p>
        </p:txBody>
      </p:sp>
      <p:sp>
        <p:nvSpPr>
          <p:cNvPr id="12" name="Rounded Rectangle 11"/>
          <p:cNvSpPr/>
          <p:nvPr/>
        </p:nvSpPr>
        <p:spPr>
          <a:xfrm>
            <a:off x="3601164" y="164621"/>
            <a:ext cx="3519220" cy="2999836"/>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34" name="Rounded Rectangle 33">
            <a:extLst>
              <a:ext uri="{FF2B5EF4-FFF2-40B4-BE49-F238E27FC236}">
                <a16:creationId xmlns:a16="http://schemas.microsoft.com/office/drawing/2014/main" id="{A25916E5-AEFF-E64B-BFA7-30C51EDEC359}"/>
              </a:ext>
            </a:extLst>
          </p:cNvPr>
          <p:cNvSpPr/>
          <p:nvPr/>
        </p:nvSpPr>
        <p:spPr>
          <a:xfrm>
            <a:off x="8327230" y="3050808"/>
            <a:ext cx="3706666" cy="3107554"/>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35" name="Rounded Rectangle 34">
            <a:extLst>
              <a:ext uri="{FF2B5EF4-FFF2-40B4-BE49-F238E27FC236}">
                <a16:creationId xmlns:a16="http://schemas.microsoft.com/office/drawing/2014/main" id="{466611AD-EDA7-CE47-B23C-91F417FFE62E}"/>
              </a:ext>
            </a:extLst>
          </p:cNvPr>
          <p:cNvSpPr/>
          <p:nvPr/>
        </p:nvSpPr>
        <p:spPr>
          <a:xfrm>
            <a:off x="3918762" y="3559878"/>
            <a:ext cx="4177272" cy="255986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dirty="0"/>
          </a:p>
        </p:txBody>
      </p:sp>
      <p:sp>
        <p:nvSpPr>
          <p:cNvPr id="11" name="Rounded Rectangle 10"/>
          <p:cNvSpPr/>
          <p:nvPr/>
        </p:nvSpPr>
        <p:spPr>
          <a:xfrm>
            <a:off x="7292311" y="157912"/>
            <a:ext cx="4815521" cy="255986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216599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34"/>
                                        </p:tgtEl>
                                      </p:cBhvr>
                                    </p:animEffect>
                                    <p:set>
                                      <p:cBhvr>
                                        <p:cTn id="22" dur="1" fill="hold">
                                          <p:stCondLst>
                                            <p:cond delay="499"/>
                                          </p:stCondLst>
                                        </p:cTn>
                                        <p:tgtEl>
                                          <p:spTgt spid="3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35"/>
                                        </p:tgtEl>
                                      </p:cBhvr>
                                    </p:animEffect>
                                    <p:set>
                                      <p:cBhvr>
                                        <p:cTn id="27"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34" grpId="0" animBg="1"/>
      <p:bldP spid="35"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1020" y="12862"/>
            <a:ext cx="9985298" cy="584775"/>
          </a:xfrm>
          <a:prstGeom prst="rect">
            <a:avLst/>
          </a:prstGeom>
          <a:noFill/>
        </p:spPr>
        <p:txBody>
          <a:bodyPr wrap="none" rtlCol="0">
            <a:spAutoFit/>
          </a:bodyPr>
          <a:lstStyle/>
          <a:p>
            <a:r>
              <a:rPr lang="en-GB" sz="3200" dirty="0">
                <a:latin typeface="+mj-lt"/>
              </a:rPr>
              <a:t>What might happen next? Make a prediction with a partner</a:t>
            </a:r>
          </a:p>
        </p:txBody>
      </p:sp>
      <p:sp>
        <p:nvSpPr>
          <p:cNvPr id="4" name="TextBox 3"/>
          <p:cNvSpPr txBox="1"/>
          <p:nvPr/>
        </p:nvSpPr>
        <p:spPr>
          <a:xfrm>
            <a:off x="527381" y="829026"/>
            <a:ext cx="4320000" cy="1754326"/>
          </a:xfrm>
          <a:prstGeom prst="rect">
            <a:avLst/>
          </a:prstGeom>
          <a:noFill/>
          <a:ln w="38100">
            <a:solidFill>
              <a:srgbClr val="FFC000"/>
            </a:solidFill>
          </a:ln>
        </p:spPr>
        <p:txBody>
          <a:bodyPr wrap="square" rtlCol="0">
            <a:spAutoFit/>
          </a:bodyPr>
          <a:lstStyle/>
          <a:p>
            <a:r>
              <a:rPr lang="en-GB" dirty="0"/>
              <a:t>Sam forgot to wash his hands before lunch.</a:t>
            </a:r>
          </a:p>
          <a:p>
            <a:r>
              <a:rPr lang="en-GB" dirty="0"/>
              <a:t> </a:t>
            </a:r>
          </a:p>
          <a:p>
            <a:endParaRPr lang="en-GB" dirty="0"/>
          </a:p>
          <a:p>
            <a:endParaRPr lang="en-GB" dirty="0"/>
          </a:p>
          <a:p>
            <a:endParaRPr lang="en-GB" dirty="0"/>
          </a:p>
          <a:p>
            <a:endParaRPr lang="en-GB" dirty="0"/>
          </a:p>
        </p:txBody>
      </p:sp>
      <p:sp>
        <p:nvSpPr>
          <p:cNvPr id="5" name="TextBox 4"/>
          <p:cNvSpPr txBox="1"/>
          <p:nvPr/>
        </p:nvSpPr>
        <p:spPr>
          <a:xfrm>
            <a:off x="527381" y="2735974"/>
            <a:ext cx="4320000" cy="1800000"/>
          </a:xfrm>
          <a:prstGeom prst="rect">
            <a:avLst/>
          </a:prstGeom>
          <a:noFill/>
          <a:ln w="38100">
            <a:solidFill>
              <a:srgbClr val="FFC000"/>
            </a:solidFill>
          </a:ln>
        </p:spPr>
        <p:txBody>
          <a:bodyPr wrap="square" rtlCol="0">
            <a:spAutoFit/>
          </a:bodyPr>
          <a:lstStyle/>
          <a:p>
            <a:r>
              <a:rPr lang="en-GB" dirty="0"/>
              <a:t>Tom is very active. He hasn’t had a shower or a bath for three days and has been wearing the same sports clothes for a week.</a:t>
            </a:r>
          </a:p>
          <a:p>
            <a:endParaRPr lang="en-GB" dirty="0"/>
          </a:p>
          <a:p>
            <a:endParaRPr lang="en-GB" dirty="0"/>
          </a:p>
          <a:p>
            <a:endParaRPr lang="en-GB" dirty="0"/>
          </a:p>
        </p:txBody>
      </p:sp>
      <p:sp>
        <p:nvSpPr>
          <p:cNvPr id="7" name="TextBox 6"/>
          <p:cNvSpPr txBox="1"/>
          <p:nvPr/>
        </p:nvSpPr>
        <p:spPr>
          <a:xfrm>
            <a:off x="527381" y="4663208"/>
            <a:ext cx="4320000" cy="1754326"/>
          </a:xfrm>
          <a:prstGeom prst="rect">
            <a:avLst/>
          </a:prstGeom>
          <a:noFill/>
          <a:ln w="38100">
            <a:solidFill>
              <a:srgbClr val="FFC000"/>
            </a:solidFill>
          </a:ln>
        </p:spPr>
        <p:txBody>
          <a:bodyPr wrap="square" rtlCol="0">
            <a:spAutoFit/>
          </a:bodyPr>
          <a:lstStyle/>
          <a:p>
            <a:r>
              <a:rPr lang="en-GB" dirty="0"/>
              <a:t>Natalie decided she didn’t want to brush her teeth every day and only did it when she felt like it.</a:t>
            </a:r>
          </a:p>
          <a:p>
            <a:endParaRPr lang="en-GB" dirty="0"/>
          </a:p>
          <a:p>
            <a:endParaRPr lang="en-GB" dirty="0"/>
          </a:p>
          <a:p>
            <a:endParaRPr lang="en-GB" dirty="0"/>
          </a:p>
        </p:txBody>
      </p:sp>
      <p:sp>
        <p:nvSpPr>
          <p:cNvPr id="10" name="TextBox 9"/>
          <p:cNvSpPr txBox="1"/>
          <p:nvPr/>
        </p:nvSpPr>
        <p:spPr>
          <a:xfrm>
            <a:off x="7303154" y="831637"/>
            <a:ext cx="4559579" cy="1754326"/>
          </a:xfrm>
          <a:prstGeom prst="rect">
            <a:avLst/>
          </a:prstGeom>
          <a:noFill/>
          <a:ln w="38100">
            <a:solidFill>
              <a:srgbClr val="FFC000"/>
            </a:solidFill>
          </a:ln>
        </p:spPr>
        <p:txBody>
          <a:bodyPr wrap="square" rtlCol="0">
            <a:spAutoFit/>
          </a:bodyPr>
          <a:lstStyle/>
          <a:p>
            <a:r>
              <a:rPr lang="en-GB" dirty="0"/>
              <a:t>The germs from Sam’s hands were transferred onto his sandwich and then into his mouth.  Soon he had a terrible stomach bug and had to stay in bed. </a:t>
            </a:r>
          </a:p>
          <a:p>
            <a:endParaRPr lang="en-GB" dirty="0"/>
          </a:p>
          <a:p>
            <a:endParaRPr lang="en-GB" dirty="0"/>
          </a:p>
        </p:txBody>
      </p:sp>
      <p:sp>
        <p:nvSpPr>
          <p:cNvPr id="11" name="TextBox 10"/>
          <p:cNvSpPr txBox="1"/>
          <p:nvPr/>
        </p:nvSpPr>
        <p:spPr>
          <a:xfrm>
            <a:off x="7314078" y="4663208"/>
            <a:ext cx="4559579" cy="1754326"/>
          </a:xfrm>
          <a:prstGeom prst="rect">
            <a:avLst/>
          </a:prstGeom>
          <a:noFill/>
          <a:ln w="38100">
            <a:solidFill>
              <a:srgbClr val="FFC000"/>
            </a:solidFill>
          </a:ln>
        </p:spPr>
        <p:txBody>
          <a:bodyPr wrap="square" rtlCol="0">
            <a:spAutoFit/>
          </a:bodyPr>
          <a:lstStyle/>
          <a:p>
            <a:r>
              <a:rPr lang="en-GB" dirty="0"/>
              <a:t>Natalie started to get a toothache. Eventually she was in a lot of pain from her decaying tooth and had to go to the dentist and have a filling. </a:t>
            </a:r>
          </a:p>
          <a:p>
            <a:endParaRPr lang="en-GB" dirty="0"/>
          </a:p>
          <a:p>
            <a:endParaRPr lang="en-GB" dirty="0"/>
          </a:p>
        </p:txBody>
      </p:sp>
      <p:grpSp>
        <p:nvGrpSpPr>
          <p:cNvPr id="6" name="Group 5"/>
          <p:cNvGrpSpPr/>
          <p:nvPr/>
        </p:nvGrpSpPr>
        <p:grpSpPr>
          <a:xfrm>
            <a:off x="7314078" y="2772655"/>
            <a:ext cx="4581428" cy="1477328"/>
            <a:chOff x="7246105" y="4489417"/>
            <a:chExt cx="4627449" cy="1568895"/>
          </a:xfrm>
        </p:grpSpPr>
        <p:sp>
          <p:nvSpPr>
            <p:cNvPr id="9" name="TextBox 8"/>
            <p:cNvSpPr txBox="1"/>
            <p:nvPr/>
          </p:nvSpPr>
          <p:spPr>
            <a:xfrm>
              <a:off x="7246105" y="4489417"/>
              <a:ext cx="4627449" cy="1568895"/>
            </a:xfrm>
            <a:prstGeom prst="rect">
              <a:avLst/>
            </a:prstGeom>
            <a:noFill/>
            <a:ln w="38100">
              <a:solidFill>
                <a:srgbClr val="FFC000"/>
              </a:solidFill>
            </a:ln>
          </p:spPr>
          <p:txBody>
            <a:bodyPr wrap="square" rtlCol="0">
              <a:spAutoFit/>
            </a:bodyPr>
            <a:lstStyle/>
            <a:p>
              <a:r>
                <a:rPr lang="en-GB" dirty="0"/>
                <a:t>Bacteria builds up on Tom’s clothes and they begin to smell. </a:t>
              </a:r>
            </a:p>
            <a:p>
              <a:r>
                <a:rPr lang="en-GB" dirty="0"/>
                <a:t>He also gets a fungus on his foot from wearing unwashed socks all the time. </a:t>
              </a:r>
            </a:p>
            <a:p>
              <a:endParaRPr lang="en-GB" dirty="0"/>
            </a:p>
          </p:txBody>
        </p:sp>
        <p:pic>
          <p:nvPicPr>
            <p:cNvPr id="16" name="Picture 4" descr="C:\Users\Jess\AppData\Local\Microsoft\Windows\Temporary Internet Files\Content.IE5\QAT99Y8O\medium-socks-feet-33.3-6397[1].gif"/>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390042" y="5406246"/>
              <a:ext cx="757219" cy="593155"/>
            </a:xfrm>
            <a:prstGeom prst="rect">
              <a:avLst/>
            </a:prstGeom>
            <a:noFill/>
            <a:extLst>
              <a:ext uri="{909E8E84-426E-40DD-AFC4-6F175D3DCCD1}">
                <a14:hiddenFill xmlns:a14="http://schemas.microsoft.com/office/drawing/2010/main">
                  <a:solidFill>
                    <a:srgbClr val="FFFFFF"/>
                  </a:solidFill>
                </a14:hiddenFill>
              </a:ext>
            </a:extLst>
          </p:spPr>
        </p:pic>
      </p:grpSp>
      <p:pic>
        <p:nvPicPr>
          <p:cNvPr id="20" name="Picture 19">
            <a:extLst>
              <a:ext uri="{FF2B5EF4-FFF2-40B4-BE49-F238E27FC236}">
                <a16:creationId xmlns:a16="http://schemas.microsoft.com/office/drawing/2014/main" id="{41343B00-D4E2-DB41-A9C4-9C393626565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701"/>
          <a:stretch/>
        </p:blipFill>
        <p:spPr>
          <a:xfrm>
            <a:off x="2194827" y="5473122"/>
            <a:ext cx="1077866" cy="698413"/>
          </a:xfrm>
          <a:prstGeom prst="rect">
            <a:avLst/>
          </a:prstGeom>
        </p:spPr>
      </p:pic>
      <p:pic>
        <p:nvPicPr>
          <p:cNvPr id="21" name="Picture 20">
            <a:extLst>
              <a:ext uri="{FF2B5EF4-FFF2-40B4-BE49-F238E27FC236}">
                <a16:creationId xmlns:a16="http://schemas.microsoft.com/office/drawing/2014/main" id="{68B876D4-6236-C54E-8961-9FFE9D6920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48144" y="3621558"/>
            <a:ext cx="403178" cy="795651"/>
          </a:xfrm>
          <a:prstGeom prst="rect">
            <a:avLst/>
          </a:prstGeom>
        </p:spPr>
      </p:pic>
      <p:pic>
        <p:nvPicPr>
          <p:cNvPr id="8" name="Picture 7">
            <a:extLst>
              <a:ext uri="{FF2B5EF4-FFF2-40B4-BE49-F238E27FC236}">
                <a16:creationId xmlns:a16="http://schemas.microsoft.com/office/drawing/2014/main" id="{BC91E3B9-031A-FE46-97D6-050950BC60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88488" y="1407551"/>
            <a:ext cx="1522489" cy="1073955"/>
          </a:xfrm>
          <a:prstGeom prst="rect">
            <a:avLst/>
          </a:prstGeom>
        </p:spPr>
      </p:pic>
      <p:pic>
        <p:nvPicPr>
          <p:cNvPr id="22" name="Picture 21">
            <a:extLst>
              <a:ext uri="{FF2B5EF4-FFF2-40B4-BE49-F238E27FC236}">
                <a16:creationId xmlns:a16="http://schemas.microsoft.com/office/drawing/2014/main" id="{C09D4CAD-99D2-FC40-BD26-05BEFD59A9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63776" y="5569899"/>
            <a:ext cx="1060770" cy="815977"/>
          </a:xfrm>
          <a:prstGeom prst="rect">
            <a:avLst/>
          </a:prstGeom>
        </p:spPr>
      </p:pic>
      <p:sp>
        <p:nvSpPr>
          <p:cNvPr id="18" name="Rounded Rectangle 17"/>
          <p:cNvSpPr/>
          <p:nvPr/>
        </p:nvSpPr>
        <p:spPr>
          <a:xfrm>
            <a:off x="7037399" y="2668260"/>
            <a:ext cx="5035641" cy="1906595"/>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pic>
        <p:nvPicPr>
          <p:cNvPr id="23" name="Picture 22">
            <a:extLst>
              <a:ext uri="{FF2B5EF4-FFF2-40B4-BE49-F238E27FC236}">
                <a16:creationId xmlns:a16="http://schemas.microsoft.com/office/drawing/2014/main" id="{FD5393FB-0300-494E-9CE2-206153D1350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9555221" y="1668756"/>
            <a:ext cx="324592" cy="876399"/>
          </a:xfrm>
          <a:prstGeom prst="rect">
            <a:avLst/>
          </a:prstGeom>
        </p:spPr>
      </p:pic>
      <p:sp>
        <p:nvSpPr>
          <p:cNvPr id="17" name="Rounded Rectangle 16"/>
          <p:cNvSpPr/>
          <p:nvPr/>
        </p:nvSpPr>
        <p:spPr>
          <a:xfrm>
            <a:off x="7037400" y="740440"/>
            <a:ext cx="5035641" cy="1906595"/>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19" name="Rounded Rectangle 18"/>
          <p:cNvSpPr/>
          <p:nvPr/>
        </p:nvSpPr>
        <p:spPr>
          <a:xfrm>
            <a:off x="7037398" y="4615778"/>
            <a:ext cx="5035641" cy="1906595"/>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148648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17"/>
                                        </p:tgtEl>
                                      </p:cBhvr>
                                    </p:animEffect>
                                    <p:anim calcmode="lin" valueType="num">
                                      <p:cBhvr>
                                        <p:cTn id="7" dur="1000"/>
                                        <p:tgtEl>
                                          <p:spTgt spid="17"/>
                                        </p:tgtEl>
                                        <p:attrNameLst>
                                          <p:attrName>ppt_x</p:attrName>
                                        </p:attrNameLst>
                                      </p:cBhvr>
                                      <p:tavLst>
                                        <p:tav tm="0">
                                          <p:val>
                                            <p:strVal val="ppt_x"/>
                                          </p:val>
                                        </p:tav>
                                        <p:tav tm="100000">
                                          <p:val>
                                            <p:strVal val="ppt_x"/>
                                          </p:val>
                                        </p:tav>
                                      </p:tavLst>
                                    </p:anim>
                                    <p:anim calcmode="lin" valueType="num">
                                      <p:cBhvr>
                                        <p:cTn id="8" dur="1000"/>
                                        <p:tgtEl>
                                          <p:spTgt spid="17"/>
                                        </p:tgtEl>
                                        <p:attrNameLst>
                                          <p:attrName>ppt_y</p:attrName>
                                        </p:attrNameLst>
                                      </p:cBhvr>
                                      <p:tavLst>
                                        <p:tav tm="0">
                                          <p:val>
                                            <p:strVal val="ppt_y"/>
                                          </p:val>
                                        </p:tav>
                                        <p:tav tm="100000">
                                          <p:val>
                                            <p:strVal val="ppt_y+.1"/>
                                          </p:val>
                                        </p:tav>
                                      </p:tavLst>
                                    </p:anim>
                                    <p:set>
                                      <p:cBhvr>
                                        <p:cTn id="9" dur="1" fill="hold">
                                          <p:stCondLst>
                                            <p:cond delay="999"/>
                                          </p:stCondLst>
                                        </p:cTn>
                                        <p:tgtEl>
                                          <p:spTgt spid="17"/>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22" presetClass="exit" presetSubtype="4" fill="hold" grpId="0" nodeType="clickEffect">
                                  <p:stCondLst>
                                    <p:cond delay="0"/>
                                  </p:stCondLst>
                                  <p:childTnLst>
                                    <p:animEffect transition="out" filter="wipe(down)">
                                      <p:cBhvr>
                                        <p:cTn id="13" dur="500"/>
                                        <p:tgtEl>
                                          <p:spTgt spid="18"/>
                                        </p:tgtEl>
                                      </p:cBhvr>
                                    </p:animEffect>
                                    <p:set>
                                      <p:cBhvr>
                                        <p:cTn id="14" dur="1" fill="hold">
                                          <p:stCondLst>
                                            <p:cond delay="499"/>
                                          </p:stCondLst>
                                        </p:cTn>
                                        <p:tgtEl>
                                          <p:spTgt spid="1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2" presetClass="exit" presetSubtype="4" fill="hold" grpId="0" nodeType="clickEffect">
                                  <p:stCondLst>
                                    <p:cond delay="0"/>
                                  </p:stCondLst>
                                  <p:childTnLst>
                                    <p:animEffect transition="out" filter="wipe(down)">
                                      <p:cBhvr>
                                        <p:cTn id="18" dur="500"/>
                                        <p:tgtEl>
                                          <p:spTgt spid="19"/>
                                        </p:tgtEl>
                                      </p:cBhvr>
                                    </p:animEffect>
                                    <p:set>
                                      <p:cBhvr>
                                        <p:cTn id="19"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1377" y="150597"/>
            <a:ext cx="2015295" cy="830997"/>
          </a:xfrm>
          <a:prstGeom prst="rect">
            <a:avLst/>
          </a:prstGeom>
        </p:spPr>
        <p:txBody>
          <a:bodyPr wrap="none">
            <a:spAutoFit/>
          </a:bodyPr>
          <a:lstStyle/>
          <a:p>
            <a:r>
              <a:rPr lang="en-GB" sz="48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4800" b="1" u="sng" dirty="0">
              <a:solidFill>
                <a:srgbClr val="FF0000"/>
              </a:solidFill>
              <a:latin typeface="+mj-lt"/>
            </a:endParaRPr>
          </a:p>
        </p:txBody>
      </p:sp>
      <p:sp>
        <p:nvSpPr>
          <p:cNvPr id="4" name="TextBox 3"/>
          <p:cNvSpPr txBox="1"/>
          <p:nvPr/>
        </p:nvSpPr>
        <p:spPr>
          <a:xfrm>
            <a:off x="341377" y="1575816"/>
            <a:ext cx="4535423" cy="3785652"/>
          </a:xfrm>
          <a:prstGeom prst="rect">
            <a:avLst/>
          </a:prstGeom>
          <a:noFill/>
          <a:ln w="28575">
            <a:no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sz="2400" dirty="0">
                <a:latin typeface="+mj-lt"/>
              </a:rPr>
              <a:t>Complete the worksheet to the right about how to keep good hygiene. </a:t>
            </a:r>
          </a:p>
          <a:p>
            <a:endParaRPr lang="en-GB" sz="2400" dirty="0">
              <a:latin typeface="+mj-lt"/>
            </a:endParaRPr>
          </a:p>
          <a:p>
            <a:r>
              <a:rPr lang="en-GB" sz="2400" dirty="0">
                <a:latin typeface="+mj-lt"/>
              </a:rPr>
              <a:t>As a class share your answers.</a:t>
            </a:r>
          </a:p>
          <a:p>
            <a:endParaRPr lang="en-GB" sz="2400" dirty="0">
              <a:latin typeface="+mj-lt"/>
            </a:endParaRPr>
          </a:p>
          <a:p>
            <a:r>
              <a:rPr lang="en-GB" sz="2400" b="1" dirty="0">
                <a:latin typeface="+mj-lt"/>
              </a:rPr>
              <a:t>Extension:</a:t>
            </a:r>
          </a:p>
          <a:p>
            <a:r>
              <a:rPr lang="en-GB" sz="2400" dirty="0">
                <a:latin typeface="+mj-lt"/>
              </a:rPr>
              <a:t>Using the sheet provided. Cut out or draw a line to match the hygiene pictures to the correct pair. </a:t>
            </a:r>
          </a:p>
        </p:txBody>
      </p:sp>
      <p:pic>
        <p:nvPicPr>
          <p:cNvPr id="2" name="Picture 1">
            <a:extLst>
              <a:ext uri="{FF2B5EF4-FFF2-40B4-BE49-F238E27FC236}">
                <a16:creationId xmlns:a16="http://schemas.microsoft.com/office/drawing/2014/main" id="{75800609-0295-9645-8DEE-2CF7030FC1E5}"/>
              </a:ext>
            </a:extLst>
          </p:cNvPr>
          <p:cNvPicPr>
            <a:picLocks noChangeAspect="1"/>
          </p:cNvPicPr>
          <p:nvPr/>
        </p:nvPicPr>
        <p:blipFill>
          <a:blip r:embed="rId2"/>
          <a:stretch>
            <a:fillRect/>
          </a:stretch>
        </p:blipFill>
        <p:spPr>
          <a:xfrm>
            <a:off x="6589214" y="150597"/>
            <a:ext cx="4434928" cy="6216732"/>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4874631C-9051-6742-9BC2-6BCA2B2416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822111" y="143256"/>
            <a:ext cx="1246974" cy="1295400"/>
          </a:xfrm>
          <a:prstGeom prst="rect">
            <a:avLst/>
          </a:prstGeom>
        </p:spPr>
      </p:pic>
    </p:spTree>
    <p:extLst>
      <p:ext uri="{BB962C8B-B14F-4D97-AF65-F5344CB8AC3E}">
        <p14:creationId xmlns:p14="http://schemas.microsoft.com/office/powerpoint/2010/main" val="2620289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64461</TotalTime>
  <Words>726</Words>
  <Application>Microsoft Macintosh PowerPoint</Application>
  <PresentationFormat>Widescreen</PresentationFormat>
  <Paragraphs>69</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Retrospect</vt:lpstr>
      <vt:lpstr>PowerPoint Presentation</vt:lpstr>
      <vt:lpstr>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200</cp:revision>
  <dcterms:created xsi:type="dcterms:W3CDTF">2015-12-16T03:40:36Z</dcterms:created>
  <dcterms:modified xsi:type="dcterms:W3CDTF">2025-11-10T03:54:59Z</dcterms:modified>
</cp:coreProperties>
</file>